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81" r:id="rId5"/>
    <p:sldId id="257" r:id="rId6"/>
    <p:sldId id="261" r:id="rId7"/>
    <p:sldId id="263" r:id="rId8"/>
    <p:sldId id="265" r:id="rId9"/>
    <p:sldId id="267" r:id="rId10"/>
    <p:sldId id="269" r:id="rId11"/>
    <p:sldId id="27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5100" y="1295400"/>
            <a:ext cx="8813800" cy="2501900"/>
            <a:chOff x="104" y="816"/>
            <a:chExt cx="5552" cy="1576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grayWhite">
            <a:xfrm>
              <a:off x="104" y="920"/>
              <a:ext cx="5552" cy="1472"/>
            </a:xfrm>
            <a:prstGeom prst="rect">
              <a:avLst/>
            </a:prstGeom>
            <a:noFill/>
            <a:ln w="25399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3"/>
            <p:cNvSpPr>
              <a:spLocks noChangeArrowheads="1"/>
            </p:cNvSpPr>
            <p:nvPr/>
          </p:nvSpPr>
          <p:spPr bwMode="ltGray">
            <a:xfrm rot="10800000" flipH="1">
              <a:off x="575" y="816"/>
              <a:ext cx="493" cy="432"/>
            </a:xfrm>
            <a:prstGeom prst="triangle">
              <a:avLst>
                <a:gd name="adj" fmla="val 49995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>
              <a:outerShdw blurRad="63500" dist="155023" dir="2099521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Monotype Sorts" pitchFamily="-65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C90D8-B0FA-4235-B3B8-95F5A08DB9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9672C1-C301-4F66-883A-2D6CA935FE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35694C-375B-470C-88C3-B1DAE08BBA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355CC6-A18F-47AF-8FD5-40A9D0F944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5C15E7-3A4E-492F-A397-5205B2893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C20320-B513-406D-8903-71B6B23F0C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70DE1B-92B8-4989-986F-C4B216E160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54AAF-D9E7-4526-AA48-E3A72E31A4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9D19AF-2361-4FA0-A381-0C8DB71E75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B59C8C-4C3A-4428-BB8C-35A2101CCC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03AD0E-971D-4CCF-8260-77AD19955F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16C90D8-B0FA-4235-B3B8-95F5A08DB9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672C1-C301-4F66-883A-2D6CA935F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D35694C-375B-470C-88C3-B1DAE08BB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4355CC6-A18F-47AF-8FD5-40A9D0F944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95C15E7-3A4E-492F-A397-5205B2893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20320-B513-406D-8903-71B6B23F0C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0DE1B-92B8-4989-986F-C4B216E16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5F54AAF-D9E7-4526-AA48-E3A72E31A4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A9D19AF-2361-4FA0-A381-0C8DB71E75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59C8C-4C3A-4428-BB8C-35A2101CC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3AD0E-971D-4CCF-8260-77AD19955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6C90D8-B0FA-4235-B3B8-95F5A08DB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9672C1-C301-4F66-883A-2D6CA935FE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D35694C-375B-470C-88C3-B1DAE08BB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4355CC6-A18F-47AF-8FD5-40A9D0F944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95C15E7-3A4E-492F-A397-5205B28931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C20320-B513-406D-8903-71B6B23F0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70DE1B-92B8-4989-986F-C4B216E16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F54AAF-D9E7-4526-AA48-E3A72E31A4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A9D19AF-2361-4FA0-A381-0C8DB71E75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59C8C-4C3A-4428-BB8C-35A2101CC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703AD0E-971D-4CCF-8260-77AD19955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65100" y="76200"/>
            <a:ext cx="8813800" cy="6629400"/>
            <a:chOff x="104" y="48"/>
            <a:chExt cx="5552" cy="4176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grayWhite">
            <a:xfrm>
              <a:off x="104" y="152"/>
              <a:ext cx="5552" cy="3776"/>
            </a:xfrm>
            <a:prstGeom prst="rect">
              <a:avLst/>
            </a:prstGeom>
            <a:noFill/>
            <a:ln w="25399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AutoShape 3"/>
            <p:cNvSpPr>
              <a:spLocks noChangeArrowheads="1"/>
            </p:cNvSpPr>
            <p:nvPr/>
          </p:nvSpPr>
          <p:spPr bwMode="ltGray">
            <a:xfrm rot="10800000" flipH="1">
              <a:off x="4031" y="48"/>
              <a:ext cx="493" cy="432"/>
            </a:xfrm>
            <a:prstGeom prst="triangle">
              <a:avLst>
                <a:gd name="adj" fmla="val 49995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>
              <a:outerShdw blurRad="63500" dist="155023" dir="2099521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4"/>
            <p:cNvSpPr>
              <a:spLocks noChangeArrowheads="1"/>
            </p:cNvSpPr>
            <p:nvPr/>
          </p:nvSpPr>
          <p:spPr bwMode="ltGray">
            <a:xfrm>
              <a:off x="1357" y="3792"/>
              <a:ext cx="493" cy="432"/>
            </a:xfrm>
            <a:prstGeom prst="triangle">
              <a:avLst>
                <a:gd name="adj" fmla="val 49995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>
              <a:outerShdw blurRad="63500" dist="227185" dir="1593903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51135A-632F-4BC4-A4D7-B9F49DE4782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65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  <a:ea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  <a:ea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  <a:ea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  <a:ea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t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851648" cy="1828800"/>
          </a:xfrm>
        </p:spPr>
        <p:txBody>
          <a:bodyPr/>
          <a:lstStyle/>
          <a:p>
            <a:r>
              <a:rPr lang="en-US" dirty="0" smtClean="0"/>
              <a:t>Knowledge &amp; Curriculum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854696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Prepared by:</a:t>
            </a:r>
          </a:p>
          <a:p>
            <a:r>
              <a:rPr lang="en-US" b="1" dirty="0" smtClean="0"/>
              <a:t>               Dr. </a:t>
            </a:r>
            <a:r>
              <a:rPr lang="en-US" b="1" dirty="0" err="1" smtClean="0"/>
              <a:t>Sushma</a:t>
            </a:r>
            <a:r>
              <a:rPr lang="en-US" b="1" dirty="0" smtClean="0"/>
              <a:t> </a:t>
            </a:r>
            <a:r>
              <a:rPr lang="en-US" b="1" dirty="0" err="1" smtClean="0"/>
              <a:t>Chugh</a:t>
            </a:r>
            <a:r>
              <a:rPr lang="en-US" b="1" dirty="0" smtClean="0"/>
              <a:t> &amp; Dr. Mona </a:t>
            </a:r>
            <a:r>
              <a:rPr lang="en-US" b="1" dirty="0" err="1" smtClean="0"/>
              <a:t>Malhotra</a:t>
            </a:r>
            <a:endParaRPr lang="en-US" b="1" dirty="0" smtClean="0"/>
          </a:p>
          <a:p>
            <a:r>
              <a:rPr lang="en-US" b="1" dirty="0" smtClean="0"/>
              <a:t>              Gaur Brahman College of Education, </a:t>
            </a:r>
            <a:r>
              <a:rPr lang="en-US" b="1" dirty="0" err="1" smtClean="0"/>
              <a:t>Rohtak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5181600" cy="1143000"/>
          </a:xfrm>
          <a:ln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en-US" sz="4000" smtClean="0"/>
              <a:t>Some official (&amp; brief)</a:t>
            </a:r>
            <a:br>
              <a:rPr lang="en-US" sz="4000" smtClean="0"/>
            </a:br>
            <a:r>
              <a:rPr lang="en-US" sz="4000" smtClean="0"/>
              <a:t> definitions:</a:t>
            </a:r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10600" cy="4724400"/>
          </a:xfrm>
          <a:ln>
            <a:solidFill>
              <a:schemeClr val="hlink"/>
            </a:solidFill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u="sng" smtClean="0"/>
              <a:t>Metaphysics</a:t>
            </a:r>
            <a:r>
              <a:rPr lang="en-US" smtClean="0"/>
              <a:t> is the philosophical investigation of the nature of reality, being, or existence.</a:t>
            </a:r>
          </a:p>
          <a:p>
            <a:pPr>
              <a:buFont typeface="Wingdings" pitchFamily="2" charset="2"/>
              <a:buChar char="Ø"/>
            </a:pPr>
            <a:r>
              <a:rPr lang="en-US" u="sng" smtClean="0"/>
              <a:t>Axiology</a:t>
            </a:r>
            <a:r>
              <a:rPr lang="en-US" smtClean="0"/>
              <a:t> is the philosophical investigation of the nature of value(s) &amp; of the foundations of value judgments.</a:t>
            </a:r>
          </a:p>
          <a:p>
            <a:pPr>
              <a:buFont typeface="Wingdings" pitchFamily="2" charset="2"/>
              <a:buChar char="Ø"/>
            </a:pPr>
            <a:r>
              <a:rPr lang="en-US" u="sng" smtClean="0"/>
              <a:t>Epistemology</a:t>
            </a:r>
            <a:r>
              <a:rPr lang="en-US" smtClean="0"/>
              <a:t> is the philosophical investigation of the nature of knowledge &amp; truth &amp; of the differences between knowledge &amp; opinion &amp; between truth &amp; falsity.</a:t>
            </a:r>
            <a:endParaRPr lang="en-US" u="sng" smtClean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6477000" y="152400"/>
          <a:ext cx="1447800" cy="1295400"/>
        </p:xfrm>
        <a:graphic>
          <a:graphicData uri="http://schemas.openxmlformats.org/presentationml/2006/ole">
            <p:oleObj spid="_x0000_s3074" name="Clip" r:id="rId3" imgW="2209680" imgH="2288160" progId="">
              <p:embed/>
            </p:oleObj>
          </a:graphicData>
        </a:graphic>
      </p:graphicFrame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7010400" y="228600"/>
            <a:ext cx="533400" cy="4572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M</a:t>
            </a:r>
            <a:endParaRPr lang="en-US"/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6553200" y="838200"/>
            <a:ext cx="404813" cy="4572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7451725" y="838200"/>
            <a:ext cx="369888" cy="4572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E</a:t>
            </a:r>
            <a:endParaRPr lang="en-US">
              <a:solidFill>
                <a:srgbClr val="010000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The Branches of the Branches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</a:rPr>
              <a:t>of Philosophy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3886200" cy="16764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Metaphysics</a:t>
            </a:r>
            <a:br>
              <a:rPr lang="en-US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(Theory of Being)</a:t>
            </a:r>
            <a:r>
              <a:rPr lang="en-US" dirty="0" smtClean="0"/>
              <a:t>	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209800"/>
            <a:ext cx="7772400" cy="3962400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</a:rPr>
              <a:t>Ontology - being (</a:t>
            </a:r>
            <a:r>
              <a:rPr lang="en-US" i="1" dirty="0" err="1" smtClean="0">
                <a:solidFill>
                  <a:srgbClr val="002060"/>
                </a:solidFill>
              </a:rPr>
              <a:t>ontos</a:t>
            </a:r>
            <a:r>
              <a:rPr lang="en-US" dirty="0" smtClean="0">
                <a:solidFill>
                  <a:srgbClr val="002060"/>
                </a:solidFill>
              </a:rPr>
              <a:t>) in general</a:t>
            </a:r>
          </a:p>
          <a:p>
            <a:pPr>
              <a:lnSpc>
                <a:spcPct val="70000"/>
              </a:lnSpc>
              <a:buFont typeface="Wingdings" pitchFamily="2" charset="2"/>
              <a:buChar char="v"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lnSpc>
                <a:spcPct val="7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</a:rPr>
              <a:t>Philosophical Cosmology - the cosmos</a:t>
            </a:r>
          </a:p>
          <a:p>
            <a:pPr>
              <a:lnSpc>
                <a:spcPct val="70000"/>
              </a:lnSpc>
              <a:buFont typeface="Wingdings" pitchFamily="2" charset="2"/>
              <a:buChar char="v"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lnSpc>
                <a:spcPct val="7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</a:rPr>
              <a:t>Philosophical Theology - God &amp; the gods (</a:t>
            </a:r>
            <a:r>
              <a:rPr lang="en-US" i="1" dirty="0" err="1" smtClean="0">
                <a:solidFill>
                  <a:srgbClr val="002060"/>
                </a:solidFill>
              </a:rPr>
              <a:t>Theos</a:t>
            </a:r>
            <a:r>
              <a:rPr lang="en-US" dirty="0" smtClean="0">
                <a:solidFill>
                  <a:srgbClr val="002060"/>
                </a:solidFill>
              </a:rPr>
              <a:t> &amp; </a:t>
            </a:r>
            <a:r>
              <a:rPr lang="en-US" i="1" dirty="0" err="1" smtClean="0">
                <a:solidFill>
                  <a:srgbClr val="002060"/>
                </a:solidFill>
              </a:rPr>
              <a:t>theoi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>
              <a:lnSpc>
                <a:spcPct val="70000"/>
              </a:lnSpc>
              <a:buFont typeface="Wingdings" pitchFamily="2" charset="2"/>
              <a:buChar char="v"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lnSpc>
                <a:spcPct val="7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</a:rPr>
              <a:t>Philosophical Anthropology - human nature and human existence (</a:t>
            </a:r>
            <a:r>
              <a:rPr lang="en-US" i="1" dirty="0" err="1" smtClean="0">
                <a:solidFill>
                  <a:srgbClr val="002060"/>
                </a:solidFill>
              </a:rPr>
              <a:t>anthropos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533400"/>
            <a:ext cx="5257800" cy="1676400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US" sz="6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Axiology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(Theory of Value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590800"/>
            <a:ext cx="7772400" cy="3124200"/>
          </a:xfrm>
          <a:ln>
            <a:solidFill>
              <a:schemeClr val="accent2"/>
            </a:solidFill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000" smtClean="0"/>
              <a:t>Aesthetics (philosophy of art)</a:t>
            </a:r>
          </a:p>
          <a:p>
            <a:pPr>
              <a:buFont typeface="Wingdings" pitchFamily="2" charset="2"/>
              <a:buChar char="Ø"/>
            </a:pPr>
            <a:endParaRPr lang="en-US" sz="3000" smtClean="0"/>
          </a:p>
          <a:p>
            <a:pPr>
              <a:buFont typeface="Wingdings" pitchFamily="2" charset="2"/>
              <a:buChar char="Ø"/>
            </a:pPr>
            <a:r>
              <a:rPr lang="en-US" sz="3000" smtClean="0"/>
              <a:t>Ethics (moral philosophy)</a:t>
            </a:r>
          </a:p>
          <a:p>
            <a:pPr>
              <a:buFont typeface="Wingdings" pitchFamily="2" charset="2"/>
              <a:buChar char="Ø"/>
            </a:pPr>
            <a:endParaRPr lang="en-US" sz="3000" smtClean="0"/>
          </a:p>
          <a:p>
            <a:pPr>
              <a:buFont typeface="Wingdings" pitchFamily="2" charset="2"/>
              <a:buChar char="Ø"/>
            </a:pPr>
            <a:r>
              <a:rPr lang="en-US" sz="3000" smtClean="0"/>
              <a:t>Social &amp; Political Philosophy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C7BA55-97CE-452D-9319-63C0B9411EFA}" type="slidenum">
              <a:rPr lang="en-US"/>
              <a:pPr/>
              <a:t>13</a:t>
            </a:fld>
            <a:endParaRPr lang="en-US"/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6096000" y="2552700"/>
            <a:ext cx="22844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</a:rPr>
              <a:t>Beauty</a:t>
            </a: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5534025" y="2971800"/>
            <a:ext cx="2390775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1"/>
                </a:solidFill>
                <a:latin typeface="Arial Black"/>
              </a:rPr>
              <a:t>Goodness</a:t>
            </a:r>
          </a:p>
        </p:txBody>
      </p:sp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6057900" y="4400550"/>
            <a:ext cx="876300" cy="1619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noFill/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Security</a:t>
            </a:r>
          </a:p>
          <a:p>
            <a:pPr algn="ctr"/>
            <a:r>
              <a:rPr lang="en-US" sz="2000" kern="10">
                <a:ln w="9525">
                  <a:noFill/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Justice</a:t>
            </a:r>
          </a:p>
          <a:p>
            <a:pPr algn="ctr"/>
            <a:r>
              <a:rPr lang="en-US" sz="2000" kern="10">
                <a:ln w="9525">
                  <a:noFill/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Liberty</a:t>
            </a:r>
          </a:p>
          <a:p>
            <a:pPr algn="ctr"/>
            <a:r>
              <a:rPr lang="en-US" sz="2000" kern="10">
                <a:ln w="9525">
                  <a:noFill/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Equality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8" grpId="0" animBg="1"/>
      <p:bldP spid="133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848600" cy="2057400"/>
          </a:xfrm>
          <a:solidFill>
            <a:srgbClr val="FFFF66"/>
          </a:solidFill>
        </p:spPr>
        <p:txBody>
          <a:bodyPr/>
          <a:lstStyle/>
          <a:p>
            <a:r>
              <a:rPr lang="en-US" sz="9600" smtClean="0">
                <a:solidFill>
                  <a:srgbClr val="000000"/>
                </a:solidFill>
              </a:rPr>
              <a:t>Epistemology</a:t>
            </a:r>
            <a:r>
              <a:rPr lang="en-US" smtClean="0">
                <a:solidFill>
                  <a:srgbClr val="000000"/>
                </a:solidFill>
              </a:rPr>
              <a:t/>
            </a:r>
            <a:br>
              <a:rPr lang="en-US" smtClean="0">
                <a:solidFill>
                  <a:srgbClr val="000000"/>
                </a:solidFill>
              </a:rPr>
            </a:br>
            <a:r>
              <a:rPr lang="en-US" sz="3600" smtClean="0">
                <a:solidFill>
                  <a:srgbClr val="000000"/>
                </a:solidFill>
              </a:rPr>
              <a:t>(Theory of Knowledge)</a:t>
            </a:r>
            <a:endParaRPr 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953000"/>
            <a:ext cx="5334000" cy="609600"/>
          </a:xfrm>
          <a:ln>
            <a:solidFill>
              <a:schemeClr val="accent2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mtClean="0"/>
              <a:t>Any branches of this branch?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7848600" y="6019800"/>
            <a:ext cx="914400" cy="5191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(No)</a:t>
            </a:r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1143000"/>
          </a:xfrm>
          <a:ln>
            <a:solidFill>
              <a:schemeClr val="hlink"/>
            </a:solidFill>
          </a:ln>
        </p:spPr>
        <p:txBody>
          <a:bodyPr/>
          <a:lstStyle/>
          <a:p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So philosophy as an intellectual discipline has the following structure (or subject matter):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0600" y="1600200"/>
            <a:ext cx="80010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Metaphysics</a:t>
            </a:r>
          </a:p>
          <a:p>
            <a:pPr lvl="1">
              <a:lnSpc>
                <a:spcPct val="11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Ontology (being in general)</a:t>
            </a:r>
          </a:p>
          <a:p>
            <a:pPr lvl="1">
              <a:lnSpc>
                <a:spcPct val="110000"/>
              </a:lnSpc>
              <a:spcBef>
                <a:spcPct val="15000"/>
              </a:spcBef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Philosophical Cosmology (the cosmos or universe)</a:t>
            </a:r>
          </a:p>
          <a:p>
            <a:pPr lvl="1">
              <a:lnSpc>
                <a:spcPct val="11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Philosophical Theology (God &amp; the gods)</a:t>
            </a:r>
          </a:p>
          <a:p>
            <a:pPr lvl="1">
              <a:lnSpc>
                <a:spcPct val="11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Philosophical Anthropology (human nature &amp; existence)</a:t>
            </a:r>
          </a:p>
          <a:p>
            <a:pPr>
              <a:lnSpc>
                <a:spcPct val="110000"/>
              </a:lnSpc>
              <a:spcBef>
                <a:spcPct val="30000"/>
              </a:spcBef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Axiology</a:t>
            </a:r>
          </a:p>
          <a:p>
            <a:pPr lvl="1">
              <a:lnSpc>
                <a:spcPct val="110000"/>
              </a:lnSpc>
              <a:spcBef>
                <a:spcPct val="15000"/>
              </a:spcBef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Aesthetics (art &amp; aesthetic experience)</a:t>
            </a:r>
          </a:p>
          <a:p>
            <a:pPr lvl="1">
              <a:lnSpc>
                <a:spcPct val="11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Ethics (morality)</a:t>
            </a:r>
          </a:p>
          <a:p>
            <a:pPr lvl="1">
              <a:lnSpc>
                <a:spcPct val="11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Social &amp; Political Philosophy (society &amp; politics)</a:t>
            </a:r>
          </a:p>
          <a:p>
            <a:pPr>
              <a:lnSpc>
                <a:spcPct val="110000"/>
              </a:lnSpc>
              <a:spcBef>
                <a:spcPct val="30000"/>
              </a:spcBef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Epistemology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04800" y="1357313"/>
            <a:ext cx="8534400" cy="2528887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Philosophy, on the </a:t>
            </a:r>
            <a:r>
              <a:rPr lang="en-US" sz="3200" i="1" dirty="0"/>
              <a:t>constructive</a:t>
            </a:r>
            <a:r>
              <a:rPr lang="en-US" sz="3200" dirty="0"/>
              <a:t> side, is the attempt to formulate </a:t>
            </a:r>
            <a:r>
              <a:rPr lang="en-US" sz="3200" i="1" dirty="0"/>
              <a:t>rationally defensible</a:t>
            </a:r>
            <a:r>
              <a:rPr lang="en-US" sz="3200" dirty="0"/>
              <a:t> answers to certain fundamental questions concerning the nature of reality, the nature of value, &amp; the nature of knowledge and truth; </a:t>
            </a:r>
            <a:endParaRPr lang="en-US" dirty="0"/>
          </a:p>
        </p:txBody>
      </p:sp>
      <p:sp>
        <p:nvSpPr>
          <p:cNvPr id="54275" name="WordArt 3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67056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 dirty="0">
                <a:ln w="9525">
                  <a:noFill/>
                  <a:round/>
                  <a:headEnd type="none" w="sm" len="sm"/>
                  <a:tailEnd type="none" w="sm" len="sm"/>
                </a:ln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dist="45791" dir="3378596" algn="ctr" rotWithShape="0">
                    <a:srgbClr val="4D4D4D">
                      <a:alpha val="74997"/>
                    </a:srgbClr>
                  </a:outerShdw>
                </a:effectLst>
                <a:latin typeface="Arial Black"/>
              </a:rPr>
              <a:t>What, then, is philosophy?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76200" y="4010025"/>
            <a:ext cx="8915400" cy="3076575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</a:rPr>
              <a:t>&amp;, on the </a:t>
            </a:r>
            <a:r>
              <a:rPr lang="en-US" sz="3200" i="1" dirty="0">
                <a:solidFill>
                  <a:srgbClr val="002060"/>
                </a:solidFill>
              </a:rPr>
              <a:t>critical</a:t>
            </a:r>
            <a:r>
              <a:rPr lang="en-US" sz="3200" dirty="0">
                <a:solidFill>
                  <a:srgbClr val="002060"/>
                </a:solidFill>
              </a:rPr>
              <a:t> side, it is the analysis, clarification, &amp; evaluation of answers given to basic metaphysical, axiological, &amp; epistemological questions in an effort to determine just how </a:t>
            </a:r>
            <a:r>
              <a:rPr lang="en-US" sz="3200" i="1" dirty="0">
                <a:solidFill>
                  <a:srgbClr val="002060"/>
                </a:solidFill>
              </a:rPr>
              <a:t>rationally defensible</a:t>
            </a:r>
            <a:r>
              <a:rPr lang="en-US" sz="3200" dirty="0">
                <a:solidFill>
                  <a:srgbClr val="002060"/>
                </a:solidFill>
              </a:rPr>
              <a:t> such answers are.</a:t>
            </a:r>
            <a:endParaRPr lang="en-US" dirty="0">
              <a:solidFill>
                <a:srgbClr val="002060"/>
              </a:solidFill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 rot="-923913">
            <a:off x="492132" y="1768993"/>
            <a:ext cx="7924800" cy="294075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2435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effectLst>
                  <a:outerShdw dist="35921" dir="2700000" algn="ctr" rotWithShape="0">
                    <a:srgbClr val="990000">
                      <a:alpha val="74997"/>
                    </a:srgbClr>
                  </a:outerShdw>
                </a:effectLst>
                <a:latin typeface="Gill Sans Ultra Bold Condensed" pitchFamily="34" charset="0"/>
              </a:rPr>
              <a:t>Education </a:t>
            </a:r>
          </a:p>
          <a:p>
            <a:pPr algn="ctr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effectLst>
                  <a:outerShdw dist="35921" dir="2700000" algn="ctr" rotWithShape="0">
                    <a:srgbClr val="990000">
                      <a:alpha val="74997"/>
                    </a:srgbClr>
                  </a:outerShdw>
                </a:effectLst>
                <a:latin typeface="Gill Sans Ultra Bold Condensed" pitchFamily="34" charset="0"/>
              </a:rPr>
              <a:t> &amp; </a:t>
            </a:r>
          </a:p>
          <a:p>
            <a:pPr algn="ctr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effectLst>
                  <a:outerShdw dist="35921" dir="2700000" algn="ctr" rotWithShape="0">
                    <a:srgbClr val="990000">
                      <a:alpha val="74997"/>
                    </a:srgbClr>
                  </a:outerShdw>
                </a:effectLst>
                <a:latin typeface="Gill Sans Ultra Bold Condensed" pitchFamily="34" charset="0"/>
              </a:rPr>
              <a:t>Philosophy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 type="none" w="sm" len="sm"/>
                <a:tailEnd type="none" w="sm" len="sm"/>
              </a:ln>
              <a:effectLst>
                <a:outerShdw dist="35921" dir="2700000" algn="ctr" rotWithShape="0">
                  <a:srgbClr val="990000">
                    <a:alpha val="74997"/>
                  </a:srgbClr>
                </a:outerShdw>
              </a:effectLst>
              <a:latin typeface="Gill Sans Ultra Bold Condensed" pitchFamily="34" charset="0"/>
            </a:endParaRP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0" y="6400800"/>
            <a:ext cx="1828800" cy="3365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Revised, 8/30/08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1143000"/>
          </a:xfrm>
        </p:spPr>
        <p:txBody>
          <a:bodyPr/>
          <a:lstStyle/>
          <a:p>
            <a:r>
              <a:rPr lang="en-US" sz="3800" b="1" dirty="0" smtClean="0"/>
              <a:t>Part I: The Structure of Philosophy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Philosophy as the love of wisdom</a:t>
            </a:r>
          </a:p>
          <a:p>
            <a:r>
              <a:rPr lang="en-US" dirty="0" smtClean="0"/>
              <a:t>The basic questions and branches of philosophy</a:t>
            </a:r>
          </a:p>
          <a:p>
            <a:r>
              <a:rPr lang="en-US" dirty="0" smtClean="0"/>
              <a:t>The branches of the branches and the many philosophical questions that have been raised</a:t>
            </a:r>
          </a:p>
          <a:p>
            <a:endParaRPr lang="en-US" dirty="0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CE6123-FAF7-4661-B110-3446A3467331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0"/>
            <a:ext cx="8610600" cy="1143000"/>
          </a:xfrm>
        </p:spPr>
        <p:txBody>
          <a:bodyPr/>
          <a:lstStyle/>
          <a:p>
            <a:r>
              <a:rPr lang="en-US" dirty="0" smtClean="0"/>
              <a:t>The Greek word, </a:t>
            </a:r>
            <a:r>
              <a:rPr lang="en-US" i="1" dirty="0" err="1" smtClean="0">
                <a:solidFill>
                  <a:schemeClr val="tx1"/>
                </a:solidFill>
              </a:rPr>
              <a:t>philosophia</a:t>
            </a:r>
            <a:r>
              <a:rPr lang="en-US" smtClean="0"/>
              <a:t>, means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5105400" y="2667000"/>
            <a:ext cx="3962400" cy="3276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mtClean="0"/>
              <a:t>the love (</a:t>
            </a:r>
            <a:r>
              <a:rPr lang="en-US" i="1" smtClean="0"/>
              <a:t>philia</a:t>
            </a:r>
            <a:r>
              <a:rPr lang="en-US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en-US" smtClean="0"/>
          </a:p>
          <a:p>
            <a:pPr>
              <a:buFont typeface="Wingdings" pitchFamily="2" charset="2"/>
              <a:buChar char="§"/>
            </a:pPr>
            <a:r>
              <a:rPr lang="en-US" smtClean="0"/>
              <a:t>of</a:t>
            </a:r>
          </a:p>
          <a:p>
            <a:pPr>
              <a:buFont typeface="Wingdings" pitchFamily="2" charset="2"/>
              <a:buChar char="§"/>
            </a:pPr>
            <a:endParaRPr lang="en-US" smtClean="0"/>
          </a:p>
          <a:p>
            <a:pPr>
              <a:buFont typeface="Wingdings" pitchFamily="2" charset="2"/>
              <a:buChar char="§"/>
            </a:pPr>
            <a:r>
              <a:rPr lang="en-US" smtClean="0"/>
              <a:t>wisdom (</a:t>
            </a:r>
            <a:r>
              <a:rPr lang="en-US" i="1" smtClean="0"/>
              <a:t>sophia</a:t>
            </a:r>
            <a:r>
              <a:rPr lang="en-US" smtClean="0"/>
              <a:t>)</a:t>
            </a:r>
          </a:p>
        </p:txBody>
      </p:sp>
      <p:graphicFrame>
        <p:nvGraphicFramePr>
          <p:cNvPr id="16386" name="Rectangle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50" name="Clip" r:id="rId3" imgW="0" imgH="0" progId="">
              <p:embed/>
            </p:oleObj>
          </a:graphicData>
        </a:graphic>
      </p:graphicFrame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2514600"/>
            <a:ext cx="3208338" cy="287496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</p:pic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 rot="-480348">
            <a:off x="1828800" y="2743200"/>
            <a:ext cx="1295400" cy="647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rial Black"/>
              </a:rPr>
              <a:t>Plato</a:t>
            </a:r>
          </a:p>
        </p:txBody>
      </p:sp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 rot="344485">
            <a:off x="2209800" y="3581400"/>
            <a:ext cx="1295400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latin typeface="Arial Black"/>
              </a:rPr>
              <a:t>Sophia</a:t>
            </a:r>
          </a:p>
        </p:txBody>
      </p:sp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 rot="-1892215">
            <a:off x="2133600" y="3330575"/>
            <a:ext cx="933450" cy="7080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bg1"/>
                </a:solidFill>
                <a:effectLst>
                  <a:outerShdw dist="53882" dir="2700000" algn="ctr" rotWithShape="0">
                    <a:srgbClr val="C0C0C0">
                      <a:alpha val="74997"/>
                    </a:srgbClr>
                  </a:outerShdw>
                </a:effectLst>
                <a:latin typeface="Times New Roman"/>
                <a:cs typeface="Times New Roman"/>
              </a:rPr>
              <a:t>loves</a:t>
            </a:r>
          </a:p>
        </p:txBody>
      </p:sp>
      <p:sp>
        <p:nvSpPr>
          <p:cNvPr id="5130" name="WordArt 10"/>
          <p:cNvSpPr>
            <a:spLocks noChangeArrowheads="1" noChangeShapeType="1" noTextEdit="1"/>
          </p:cNvSpPr>
          <p:nvPr/>
        </p:nvSpPr>
        <p:spPr bwMode="auto">
          <a:xfrm>
            <a:off x="990600" y="5105400"/>
            <a:ext cx="2819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</a:rPr>
              <a:t>(So does Shankara)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7" grpId="0" animBg="1"/>
      <p:bldP spid="5129" grpId="0" animBg="1"/>
      <p:bldP spid="51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1524000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Sanskrit, equivalent of “</a:t>
            </a:r>
            <a:r>
              <a:rPr lang="en-US" i="1" dirty="0" err="1" smtClean="0">
                <a:solidFill>
                  <a:srgbClr val="FF0000"/>
                </a:solidFill>
              </a:rPr>
              <a:t>philosophia</a:t>
            </a:r>
            <a:r>
              <a:rPr lang="en-US" dirty="0" smtClean="0">
                <a:solidFill>
                  <a:srgbClr val="FF0000"/>
                </a:solidFill>
              </a:rPr>
              <a:t>” is</a:t>
            </a:r>
            <a:r>
              <a:rPr lang="en-US" dirty="0" smtClean="0"/>
              <a:t>: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idx="1"/>
          </p:nvPr>
        </p:nvSpPr>
        <p:spPr>
          <a:xfrm>
            <a:off x="609600" y="2209800"/>
            <a:ext cx="8153400" cy="4267200"/>
          </a:xfrm>
        </p:spPr>
        <p:txBody>
          <a:bodyPr/>
          <a:lstStyle/>
          <a:p>
            <a:pPr>
              <a:spcBef>
                <a:spcPct val="10000"/>
              </a:spcBef>
              <a:buFont typeface="Wingdings" pitchFamily="2" charset="2"/>
              <a:buChar char="v"/>
            </a:pPr>
            <a:r>
              <a:rPr lang="en-US" sz="4400" b="1" i="1" dirty="0" err="1" smtClean="0">
                <a:solidFill>
                  <a:schemeClr val="bg2">
                    <a:lumMod val="50000"/>
                  </a:schemeClr>
                </a:solidFill>
              </a:rPr>
              <a:t>Darshana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 (Sanskrit), which means “vision” (more precisely, vision of ultimate reality)</a:t>
            </a:r>
          </a:p>
          <a:p>
            <a:pPr>
              <a:spcBef>
                <a:spcPct val="10000"/>
              </a:spcBef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en-US" smtClean="0"/>
              <a:t>The three most basic philosophical questions are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514600"/>
            <a:ext cx="3810000" cy="35052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mtClean="0"/>
              <a:t>What’s what?</a:t>
            </a:r>
          </a:p>
          <a:p>
            <a:pPr>
              <a:buFont typeface="Wingdings" pitchFamily="2" charset="2"/>
              <a:buChar char="Ø"/>
            </a:pPr>
            <a:endParaRPr lang="en-US" smtClean="0"/>
          </a:p>
          <a:p>
            <a:pPr>
              <a:buFont typeface="Wingdings" pitchFamily="2" charset="2"/>
              <a:buChar char="Ø"/>
            </a:pPr>
            <a:r>
              <a:rPr lang="en-US" smtClean="0"/>
              <a:t>What’s good?</a:t>
            </a:r>
          </a:p>
          <a:p>
            <a:pPr>
              <a:buFont typeface="Wingdings" pitchFamily="2" charset="2"/>
              <a:buChar char="Ø"/>
            </a:pPr>
            <a:endParaRPr lang="en-US" smtClean="0"/>
          </a:p>
          <a:p>
            <a:pPr>
              <a:buFont typeface="Wingdings" pitchFamily="2" charset="2"/>
              <a:buChar char="Ø"/>
            </a:pPr>
            <a:r>
              <a:rPr lang="en-US" smtClean="0"/>
              <a:t>What do we know (or what’s true)?</a:t>
            </a: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5791200" y="3543300"/>
            <a:ext cx="14192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4997"/>
                    </a:srgbClr>
                  </a:outerShdw>
                </a:effectLst>
                <a:latin typeface="Arial Black"/>
              </a:rPr>
              <a:t>Value</a:t>
            </a:r>
          </a:p>
        </p:txBody>
      </p:sp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5181600" y="4800600"/>
            <a:ext cx="27908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808080">
                      <a:alpha val="74997"/>
                    </a:srgbClr>
                  </a:outerShdw>
                </a:effectLst>
                <a:latin typeface="Arial Black"/>
              </a:rPr>
              <a:t>Knowledge</a:t>
            </a:r>
          </a:p>
        </p:txBody>
      </p:sp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5638800" y="5486400"/>
            <a:ext cx="196215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4997"/>
                    </a:srgbClr>
                  </a:outerShdw>
                </a:effectLst>
                <a:latin typeface="Arial Black"/>
              </a:rPr>
              <a:t>(&amp; Truth)</a:t>
            </a:r>
          </a:p>
        </p:txBody>
      </p:sp>
      <p:sp>
        <p:nvSpPr>
          <p:cNvPr id="20488" name="WordArt 8" descr="Narrow vertical"/>
          <p:cNvSpPr>
            <a:spLocks noChangeArrowheads="1" noChangeShapeType="1" noTextEdit="1"/>
          </p:cNvSpPr>
          <p:nvPr/>
        </p:nvSpPr>
        <p:spPr bwMode="auto">
          <a:xfrm>
            <a:off x="5495925" y="2133600"/>
            <a:ext cx="2152650" cy="120808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4400" kern="10"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Reality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0" grpId="0" animBg="1"/>
      <p:bldP spid="6151" grpId="0" animBg="1"/>
      <p:bldP spid="204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The Branches of Philosophy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09800"/>
            <a:ext cx="8534400" cy="4114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u="sng" dirty="0" smtClean="0"/>
              <a:t>Metaphysics</a:t>
            </a:r>
            <a:r>
              <a:rPr lang="en-US" dirty="0" smtClean="0"/>
              <a:t> - What’s what? – Reality</a:t>
            </a:r>
          </a:p>
          <a:p>
            <a:pPr lvl="2"/>
            <a:r>
              <a:rPr lang="en-US" sz="2800" b="1" dirty="0" smtClean="0">
                <a:latin typeface="Times New Roman" charset="0"/>
              </a:rPr>
              <a:t>Metaphysics is the theory of the ultimate nature of reality</a:t>
            </a:r>
            <a:r>
              <a:rPr lang="en-US" sz="2800" dirty="0" smtClean="0">
                <a:latin typeface="Times New Roman" charset="0"/>
              </a:rPr>
              <a:t> </a:t>
            </a:r>
          </a:p>
          <a:p>
            <a:pPr lvl="2"/>
            <a:r>
              <a:rPr lang="en-US" sz="2800" b="1" dirty="0" smtClean="0">
                <a:latin typeface="Times New Roman" charset="0"/>
              </a:rPr>
              <a:t>It asks the question: what is real? </a:t>
            </a:r>
          </a:p>
          <a:p>
            <a:pPr lvl="2"/>
            <a:r>
              <a:rPr lang="en-US" sz="2800" b="1" dirty="0" smtClean="0">
                <a:latin typeface="Times New Roman" charset="0"/>
              </a:rPr>
              <a:t>It is simply a belief held by a person as to what is the best explanation of reality</a:t>
            </a:r>
          </a:p>
          <a:p>
            <a:pPr lvl="2"/>
            <a:r>
              <a:rPr lang="en-US" sz="2800" b="1" dirty="0" smtClean="0">
                <a:latin typeface="Times New Roman" charset="0"/>
              </a:rPr>
              <a:t>Or what reality means, in that person's view  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428625"/>
            <a:ext cx="8077200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i="1" dirty="0" smtClean="0">
                <a:solidFill>
                  <a:srgbClr val="002060"/>
                </a:solidFill>
                <a:latin typeface="Times New Roman" charset="0"/>
              </a:rPr>
              <a:t>Epistemology and Axiology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524000"/>
            <a:ext cx="7772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i="1" u="sng" dirty="0" smtClean="0"/>
              <a:t>Epistemology</a:t>
            </a:r>
            <a:r>
              <a:rPr lang="en-US" dirty="0" smtClean="0"/>
              <a:t> </a:t>
            </a:r>
          </a:p>
          <a:p>
            <a:pPr lvl="1">
              <a:buClr>
                <a:srgbClr val="000099"/>
              </a:buClr>
              <a:buSzPct val="85000"/>
              <a:buFont typeface="Monotype Sorts" pitchFamily="2" charset="2"/>
              <a:buChar char="4"/>
            </a:pPr>
            <a:r>
              <a:rPr lang="en-US" b="1" dirty="0" smtClean="0">
                <a:latin typeface="Times New Roman" charset="0"/>
              </a:rPr>
              <a:t>Epistemology is the theory of truth or knowledge </a:t>
            </a:r>
          </a:p>
          <a:p>
            <a:pPr lvl="1">
              <a:buClr>
                <a:srgbClr val="000099"/>
              </a:buClr>
              <a:buSzPct val="85000"/>
              <a:buFont typeface="Monotype Sorts" pitchFamily="2" charset="2"/>
              <a:buChar char="4"/>
            </a:pPr>
            <a:r>
              <a:rPr lang="en-US" b="1" dirty="0" smtClean="0">
                <a:latin typeface="Times New Roman" charset="0"/>
              </a:rPr>
              <a:t>It asks the question: what is true, and how do we come to know that truth? </a:t>
            </a:r>
          </a:p>
          <a:p>
            <a:pPr lvl="1">
              <a:buClr>
                <a:srgbClr val="000099"/>
              </a:buClr>
              <a:buSzPct val="85000"/>
              <a:buNone/>
            </a:pPr>
            <a:r>
              <a:rPr lang="en-US" sz="3200" b="1" i="1" u="sng" dirty="0" smtClean="0"/>
              <a:t>Axiology</a:t>
            </a:r>
            <a:r>
              <a:rPr lang="en-US" dirty="0" smtClean="0"/>
              <a:t> -</a:t>
            </a:r>
          </a:p>
          <a:p>
            <a:pPr lvl="1">
              <a:buClr>
                <a:srgbClr val="000099"/>
              </a:buClr>
              <a:buSzPct val="85000"/>
              <a:buFont typeface="Monotype Sorts" pitchFamily="2" charset="2"/>
              <a:buChar char="4"/>
            </a:pPr>
            <a:r>
              <a:rPr lang="en-US" b="1" dirty="0" smtClean="0">
                <a:latin typeface="Times New Roman" charset="0"/>
              </a:rPr>
              <a:t>Axiology is the theory of value or worth </a:t>
            </a:r>
          </a:p>
          <a:p>
            <a:pPr lvl="1">
              <a:buClr>
                <a:srgbClr val="000099"/>
              </a:buClr>
              <a:buSzPct val="85000"/>
              <a:buFont typeface="Monotype Sorts" pitchFamily="2" charset="2"/>
              <a:buChar char="4"/>
            </a:pPr>
            <a:r>
              <a:rPr lang="en-US" b="1" dirty="0" smtClean="0">
                <a:latin typeface="Times New Roman" charset="0"/>
              </a:rPr>
              <a:t>It asks the question: what is good and bad?</a:t>
            </a:r>
          </a:p>
          <a:p>
            <a:pPr lvl="1">
              <a:buClr>
                <a:srgbClr val="000099"/>
              </a:buClr>
              <a:buSzPct val="85000"/>
              <a:buFont typeface="Monotype Sorts" pitchFamily="2" charset="2"/>
              <a:buChar char="4"/>
            </a:pPr>
            <a:r>
              <a:rPr lang="en-US" b="1" dirty="0" smtClean="0">
                <a:latin typeface="Times New Roman" charset="0"/>
              </a:rPr>
              <a:t>It is made up of two sub-parts: ethics and aesthetics </a:t>
            </a:r>
          </a:p>
          <a:p>
            <a:pPr lvl="1">
              <a:buClr>
                <a:srgbClr val="000099"/>
              </a:buClr>
              <a:buSzPct val="85000"/>
              <a:buFont typeface="Monotype Sorts" pitchFamily="2" charset="2"/>
              <a:buChar char="4"/>
            </a:pPr>
            <a:endParaRPr lang="en-US" b="1" dirty="0" smtClean="0">
              <a:latin typeface="Times New Roman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153400" cy="1143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What do those fancy words mean?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2286000"/>
            <a:ext cx="5257800" cy="19812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Metaphysics, </a:t>
            </a:r>
            <a:r>
              <a:rPr lang="en-US" i="1" dirty="0" err="1" smtClean="0"/>
              <a:t>metaphusika</a:t>
            </a:r>
            <a:r>
              <a:rPr lang="en-US" dirty="0" smtClean="0"/>
              <a:t> (Gr.)</a:t>
            </a:r>
          </a:p>
          <a:p>
            <a:pPr lvl="1"/>
            <a:r>
              <a:rPr lang="en-US" i="1" dirty="0" smtClean="0"/>
              <a:t>meta</a:t>
            </a:r>
            <a:r>
              <a:rPr lang="en-US" dirty="0" smtClean="0"/>
              <a:t> = above, beyond, after</a:t>
            </a:r>
          </a:p>
          <a:p>
            <a:pPr lvl="1"/>
            <a:r>
              <a:rPr lang="en-US" i="1" dirty="0" err="1" smtClean="0"/>
              <a:t>phusika</a:t>
            </a:r>
            <a:r>
              <a:rPr lang="en-US" dirty="0" smtClean="0"/>
              <a:t> = the scientific study of the world (</a:t>
            </a:r>
            <a:r>
              <a:rPr lang="en-US" i="1" dirty="0" err="1" smtClean="0"/>
              <a:t>phusis</a:t>
            </a:r>
            <a:r>
              <a:rPr lang="en-US" dirty="0" smtClean="0"/>
              <a:t> = nature)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257800" y="1676400"/>
            <a:ext cx="3810000" cy="4343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mtClean="0"/>
              <a:t>Axiology, </a:t>
            </a:r>
            <a:r>
              <a:rPr lang="en-US" i="1" smtClean="0"/>
              <a:t>axiologia</a:t>
            </a:r>
          </a:p>
          <a:p>
            <a:pPr lvl="1">
              <a:lnSpc>
                <a:spcPct val="90000"/>
              </a:lnSpc>
            </a:pPr>
            <a:r>
              <a:rPr lang="en-US" i="1" smtClean="0"/>
              <a:t>axios, axion</a:t>
            </a:r>
            <a:r>
              <a:rPr lang="en-US" smtClean="0"/>
              <a:t> = value</a:t>
            </a:r>
          </a:p>
          <a:p>
            <a:pPr lvl="1">
              <a:lnSpc>
                <a:spcPct val="90000"/>
              </a:lnSpc>
            </a:pPr>
            <a:r>
              <a:rPr lang="en-US" i="1" smtClean="0"/>
              <a:t>logia</a:t>
            </a:r>
            <a:r>
              <a:rPr lang="en-US" smtClean="0"/>
              <a:t> = the study, theory or science of something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mtClean="0"/>
              <a:t>Epistemology, </a:t>
            </a:r>
            <a:r>
              <a:rPr lang="en-US" i="1" smtClean="0"/>
              <a:t>epistemologia</a:t>
            </a:r>
            <a:endParaRPr lang="en-US" smtClean="0"/>
          </a:p>
          <a:p>
            <a:pPr lvl="1">
              <a:lnSpc>
                <a:spcPct val="90000"/>
              </a:lnSpc>
            </a:pPr>
            <a:r>
              <a:rPr lang="en-US" i="1" smtClean="0"/>
              <a:t>episteme</a:t>
            </a:r>
            <a:r>
              <a:rPr lang="en-US" smtClean="0"/>
              <a:t> = knowledge</a:t>
            </a:r>
          </a:p>
          <a:p>
            <a:pPr lvl="1">
              <a:lnSpc>
                <a:spcPct val="90000"/>
              </a:lnSpc>
            </a:pPr>
            <a:r>
              <a:rPr lang="en-US" i="1" smtClean="0"/>
              <a:t>logia</a:t>
            </a:r>
            <a:endParaRPr lang="en-US" smtClean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 rot="-979727">
            <a:off x="153988" y="4573588"/>
            <a:ext cx="5257800" cy="1552575"/>
          </a:xfrm>
          <a:prstGeom prst="rect">
            <a:avLst/>
          </a:prstGeom>
          <a:solidFill>
            <a:srgbClr val="DDDDDD"/>
          </a:solidFill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These are Greek terms, but they pretty well describe the three main areas of philosophy that are recognized in all philosophical traditions.</a:t>
            </a:r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  <p:bldP spid="9220" grpId="0" build="p" autoUpdateAnimBg="0"/>
      <p:bldP spid="9221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idots">
  <a:themeElements>
    <a:clrScheme name="Tridots 4">
      <a:dk1>
        <a:srgbClr val="868686"/>
      </a:dk1>
      <a:lt1>
        <a:srgbClr val="FFFFFF"/>
      </a:lt1>
      <a:dk2>
        <a:srgbClr val="0000FF"/>
      </a:dk2>
      <a:lt2>
        <a:srgbClr val="FFFF00"/>
      </a:lt2>
      <a:accent1>
        <a:srgbClr val="66FF33"/>
      </a:accent1>
      <a:accent2>
        <a:srgbClr val="99CCFF"/>
      </a:accent2>
      <a:accent3>
        <a:srgbClr val="AAAAFF"/>
      </a:accent3>
      <a:accent4>
        <a:srgbClr val="DADADA"/>
      </a:accent4>
      <a:accent5>
        <a:srgbClr val="B8FFAD"/>
      </a:accent5>
      <a:accent6>
        <a:srgbClr val="8AB9E7"/>
      </a:accent6>
      <a:hlink>
        <a:srgbClr val="FF0000"/>
      </a:hlink>
      <a:folHlink>
        <a:srgbClr val="CC3300"/>
      </a:folHlink>
    </a:clrScheme>
    <a:fontScheme name="Tridot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lnDef>
  </a:objectDefaults>
  <a:extraClrSchemeLst>
    <a:extraClrScheme>
      <a:clrScheme name="Tridots 1">
        <a:dk1>
          <a:srgbClr val="868686"/>
        </a:dk1>
        <a:lt1>
          <a:srgbClr val="FFCC99"/>
        </a:lt1>
        <a:dk2>
          <a:srgbClr val="000000"/>
        </a:dk2>
        <a:lt2>
          <a:srgbClr val="FF9966"/>
        </a:lt2>
        <a:accent1>
          <a:srgbClr val="669900"/>
        </a:accent1>
        <a:accent2>
          <a:srgbClr val="99CCFF"/>
        </a:accent2>
        <a:accent3>
          <a:srgbClr val="AAAAAA"/>
        </a:accent3>
        <a:accent4>
          <a:srgbClr val="DAAE82"/>
        </a:accent4>
        <a:accent5>
          <a:srgbClr val="B8CAAA"/>
        </a:accent5>
        <a:accent6>
          <a:srgbClr val="8AB9E7"/>
        </a:accent6>
        <a:hlink>
          <a:srgbClr val="FF66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idots 2">
        <a:dk1>
          <a:srgbClr val="B2B2B2"/>
        </a:dk1>
        <a:lt1>
          <a:srgbClr val="FFFF00"/>
        </a:lt1>
        <a:dk2>
          <a:srgbClr val="800000"/>
        </a:dk2>
        <a:lt2>
          <a:srgbClr val="66FF33"/>
        </a:lt2>
        <a:accent1>
          <a:srgbClr val="FF0000"/>
        </a:accent1>
        <a:accent2>
          <a:srgbClr val="66FF33"/>
        </a:accent2>
        <a:accent3>
          <a:srgbClr val="C0AAAA"/>
        </a:accent3>
        <a:accent4>
          <a:srgbClr val="DADA00"/>
        </a:accent4>
        <a:accent5>
          <a:srgbClr val="FFAAAA"/>
        </a:accent5>
        <a:accent6>
          <a:srgbClr val="5CE72D"/>
        </a:accent6>
        <a:hlink>
          <a:srgbClr val="FF33CC"/>
        </a:hlink>
        <a:folHlink>
          <a:srgbClr val="66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idots 3">
        <a:dk1>
          <a:srgbClr val="868686"/>
        </a:dk1>
        <a:lt1>
          <a:srgbClr val="FFFF00"/>
        </a:lt1>
        <a:dk2>
          <a:srgbClr val="000000"/>
        </a:dk2>
        <a:lt2>
          <a:srgbClr val="FF0000"/>
        </a:lt2>
        <a:accent1>
          <a:srgbClr val="669900"/>
        </a:accent1>
        <a:accent2>
          <a:srgbClr val="99CCFF"/>
        </a:accent2>
        <a:accent3>
          <a:srgbClr val="AAAAAA"/>
        </a:accent3>
        <a:accent4>
          <a:srgbClr val="DADA00"/>
        </a:accent4>
        <a:accent5>
          <a:srgbClr val="B8CAAA"/>
        </a:accent5>
        <a:accent6>
          <a:srgbClr val="8AB9E7"/>
        </a:accent6>
        <a:hlink>
          <a:srgbClr val="CC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idots 4">
        <a:dk1>
          <a:srgbClr val="868686"/>
        </a:dk1>
        <a:lt1>
          <a:srgbClr val="FFFFFF"/>
        </a:lt1>
        <a:dk2>
          <a:srgbClr val="0000FF"/>
        </a:dk2>
        <a:lt2>
          <a:srgbClr val="FFFF00"/>
        </a:lt2>
        <a:accent1>
          <a:srgbClr val="66FF33"/>
        </a:accent1>
        <a:accent2>
          <a:srgbClr val="99CCFF"/>
        </a:accent2>
        <a:accent3>
          <a:srgbClr val="AAAAFF"/>
        </a:accent3>
        <a:accent4>
          <a:srgbClr val="DADADA"/>
        </a:accent4>
        <a:accent5>
          <a:srgbClr val="B8FFAD"/>
        </a:accent5>
        <a:accent6>
          <a:srgbClr val="8AB9E7"/>
        </a:accent6>
        <a:hlink>
          <a:srgbClr val="FF00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idots 5">
        <a:dk1>
          <a:srgbClr val="FF9933"/>
        </a:dk1>
        <a:lt1>
          <a:srgbClr val="FF9900"/>
        </a:lt1>
        <a:dk2>
          <a:srgbClr val="006600"/>
        </a:dk2>
        <a:lt2>
          <a:srgbClr val="CC99FF"/>
        </a:lt2>
        <a:accent1>
          <a:srgbClr val="FF3300"/>
        </a:accent1>
        <a:accent2>
          <a:srgbClr val="99CCFF"/>
        </a:accent2>
        <a:accent3>
          <a:srgbClr val="AAB8AA"/>
        </a:accent3>
        <a:accent4>
          <a:srgbClr val="DA8200"/>
        </a:accent4>
        <a:accent5>
          <a:srgbClr val="FFADAA"/>
        </a:accent5>
        <a:accent6>
          <a:srgbClr val="8AB9E7"/>
        </a:accent6>
        <a:hlink>
          <a:srgbClr val="FFFF00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idots 6">
        <a:dk1>
          <a:srgbClr val="FF9933"/>
        </a:dk1>
        <a:lt1>
          <a:srgbClr val="FFCC00"/>
        </a:lt1>
        <a:dk2>
          <a:srgbClr val="100A00"/>
        </a:dk2>
        <a:lt2>
          <a:srgbClr val="FF0000"/>
        </a:lt2>
        <a:accent1>
          <a:srgbClr val="FF3300"/>
        </a:accent1>
        <a:accent2>
          <a:srgbClr val="99CCFF"/>
        </a:accent2>
        <a:accent3>
          <a:srgbClr val="AAAAAA"/>
        </a:accent3>
        <a:accent4>
          <a:srgbClr val="DAAE00"/>
        </a:accent4>
        <a:accent5>
          <a:srgbClr val="FFADAA"/>
        </a:accent5>
        <a:accent6>
          <a:srgbClr val="8AB9E7"/>
        </a:accent6>
        <a:hlink>
          <a:srgbClr val="00FF00"/>
        </a:hlink>
        <a:folHlink>
          <a:srgbClr val="F5FB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idots 7">
        <a:dk1>
          <a:srgbClr val="868686"/>
        </a:dk1>
        <a:lt1>
          <a:srgbClr val="FFFF00"/>
        </a:lt1>
        <a:dk2>
          <a:srgbClr val="000000"/>
        </a:dk2>
        <a:lt2>
          <a:srgbClr val="FF0000"/>
        </a:lt2>
        <a:accent1>
          <a:srgbClr val="669900"/>
        </a:accent1>
        <a:accent2>
          <a:srgbClr val="99CCFF"/>
        </a:accent2>
        <a:accent3>
          <a:srgbClr val="AAAAAA"/>
        </a:accent3>
        <a:accent4>
          <a:srgbClr val="DADA00"/>
        </a:accent4>
        <a:accent5>
          <a:srgbClr val="B8CAAA"/>
        </a:accent5>
        <a:accent6>
          <a:srgbClr val="8AB9E7"/>
        </a:accent6>
        <a:hlink>
          <a:srgbClr val="FF00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idots 8">
        <a:dk1>
          <a:srgbClr val="B2B2B2"/>
        </a:dk1>
        <a:lt1>
          <a:srgbClr val="FFFF00"/>
        </a:lt1>
        <a:dk2>
          <a:srgbClr val="660066"/>
        </a:dk2>
        <a:lt2>
          <a:srgbClr val="66FF33"/>
        </a:lt2>
        <a:accent1>
          <a:srgbClr val="FF0000"/>
        </a:accent1>
        <a:accent2>
          <a:srgbClr val="66FF33"/>
        </a:accent2>
        <a:accent3>
          <a:srgbClr val="B8AAB8"/>
        </a:accent3>
        <a:accent4>
          <a:srgbClr val="DADA00"/>
        </a:accent4>
        <a:accent5>
          <a:srgbClr val="FFAAAA"/>
        </a:accent5>
        <a:accent6>
          <a:srgbClr val="5CE72D"/>
        </a:accent6>
        <a:hlink>
          <a:srgbClr val="FF33CC"/>
        </a:hlink>
        <a:folHlink>
          <a:srgbClr val="66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idots 9">
        <a:dk1>
          <a:srgbClr val="FF9933"/>
        </a:dk1>
        <a:lt1>
          <a:srgbClr val="FFFF00"/>
        </a:lt1>
        <a:dk2>
          <a:srgbClr val="006600"/>
        </a:dk2>
        <a:lt2>
          <a:srgbClr val="99FF33"/>
        </a:lt2>
        <a:accent1>
          <a:srgbClr val="FF3300"/>
        </a:accent1>
        <a:accent2>
          <a:srgbClr val="FF00FF"/>
        </a:accent2>
        <a:accent3>
          <a:srgbClr val="AAB8AA"/>
        </a:accent3>
        <a:accent4>
          <a:srgbClr val="DADA00"/>
        </a:accent4>
        <a:accent5>
          <a:srgbClr val="FFADAA"/>
        </a:accent5>
        <a:accent6>
          <a:srgbClr val="E700E7"/>
        </a:accent6>
        <a:hlink>
          <a:srgbClr val="FFFF00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oundr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648</Words>
  <Application>Microsoft Office PowerPoint</Application>
  <PresentationFormat>On-screen Show (4:3)</PresentationFormat>
  <Paragraphs>108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Flow</vt:lpstr>
      <vt:lpstr>Tridots</vt:lpstr>
      <vt:lpstr>Foundry</vt:lpstr>
      <vt:lpstr>Median</vt:lpstr>
      <vt:lpstr>Clip</vt:lpstr>
      <vt:lpstr>Knowledge &amp; Curriculum</vt:lpstr>
      <vt:lpstr>Slide 2</vt:lpstr>
      <vt:lpstr>Part I: The Structure of Philosophy</vt:lpstr>
      <vt:lpstr>The Greek word, philosophia, means</vt:lpstr>
      <vt:lpstr>The Sanskrit, equivalent of “philosophia” is:</vt:lpstr>
      <vt:lpstr>The three most basic philosophical questions are</vt:lpstr>
      <vt:lpstr>The Branches of Philosophy</vt:lpstr>
      <vt:lpstr>Epistemology and Axiology </vt:lpstr>
      <vt:lpstr>What do those fancy words mean?</vt:lpstr>
      <vt:lpstr>Some official (&amp; brief)  definitions:</vt:lpstr>
      <vt:lpstr>The Branches of the Branches</vt:lpstr>
      <vt:lpstr>Metaphysics    (Theory of Being) </vt:lpstr>
      <vt:lpstr>Axiology (Theory of Value)</vt:lpstr>
      <vt:lpstr>Epistemology (Theory of Knowledge)</vt:lpstr>
      <vt:lpstr>So philosophy as an intellectual discipline has the following structure (or subject matter):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ll</dc:creator>
  <cp:lastModifiedBy>DR. TARUNA MALHOTRA</cp:lastModifiedBy>
  <cp:revision>13</cp:revision>
  <dcterms:created xsi:type="dcterms:W3CDTF">2006-08-16T00:00:00Z</dcterms:created>
  <dcterms:modified xsi:type="dcterms:W3CDTF">2020-03-28T15:12:32Z</dcterms:modified>
</cp:coreProperties>
</file>